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73" r:id="rId8"/>
    <p:sldId id="262" r:id="rId9"/>
    <p:sldId id="270" r:id="rId10"/>
    <p:sldId id="264" r:id="rId11"/>
    <p:sldId id="265" r:id="rId12"/>
    <p:sldId id="266" r:id="rId13"/>
    <p:sldId id="267" r:id="rId14"/>
    <p:sldId id="268" r:id="rId15"/>
    <p:sldId id="271" r:id="rId16"/>
    <p:sldId id="272"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A81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86" d="100"/>
          <a:sy n="86" d="100"/>
        </p:scale>
        <p:origin x="-1488" y="-90"/>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34A36AA-C7EA-4210-B324-429446137BE2}" type="datetimeFigureOut">
              <a:rPr lang="tr-TR" smtClean="0"/>
              <a:pPr/>
              <a:t>21.12.2016</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ECA87D0-DFB8-43E6-B418-9B1ED5F46C05}" type="slidenum">
              <a:rPr lang="tr-TR" smtClean="0"/>
              <a:pPr/>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34A36AA-C7EA-4210-B324-429446137BE2}" type="datetimeFigureOut">
              <a:rPr lang="tr-TR" smtClean="0"/>
              <a:pPr/>
              <a:t>21.12.2016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CA87D0-DFB8-43E6-B418-9B1ED5F46C0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34A36AA-C7EA-4210-B324-429446137BE2}" type="datetimeFigureOut">
              <a:rPr lang="tr-TR" smtClean="0"/>
              <a:pPr/>
              <a:t>21.12.2016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CA87D0-DFB8-43E6-B418-9B1ED5F46C0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34A36AA-C7EA-4210-B324-429446137BE2}" type="datetimeFigureOut">
              <a:rPr lang="tr-TR" smtClean="0"/>
              <a:pPr/>
              <a:t>21.12.2016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CA87D0-DFB8-43E6-B418-9B1ED5F46C0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34A36AA-C7EA-4210-B324-429446137BE2}" type="datetimeFigureOut">
              <a:rPr lang="tr-TR" smtClean="0"/>
              <a:pPr/>
              <a:t>21.12.2016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CA87D0-DFB8-43E6-B418-9B1ED5F46C0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34A36AA-C7EA-4210-B324-429446137BE2}" type="datetimeFigureOut">
              <a:rPr lang="tr-TR" smtClean="0"/>
              <a:pPr/>
              <a:t>21.12.2016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ECA87D0-DFB8-43E6-B418-9B1ED5F46C05}" type="slidenum">
              <a:rPr lang="tr-TR" smtClean="0"/>
              <a:pPr/>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34A36AA-C7EA-4210-B324-429446137BE2}" type="datetimeFigureOut">
              <a:rPr lang="tr-TR" smtClean="0"/>
              <a:pPr/>
              <a:t>21.12.2016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ECA87D0-DFB8-43E6-B418-9B1ED5F46C0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34A36AA-C7EA-4210-B324-429446137BE2}" type="datetimeFigureOut">
              <a:rPr lang="tr-TR" smtClean="0"/>
              <a:pPr/>
              <a:t>21.12.2016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ECA87D0-DFB8-43E6-B418-9B1ED5F46C0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A36AA-C7EA-4210-B324-429446137BE2}" type="datetimeFigureOut">
              <a:rPr lang="tr-TR" smtClean="0"/>
              <a:pPr/>
              <a:t>21.12.2016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ECA87D0-DFB8-43E6-B418-9B1ED5F46C0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34A36AA-C7EA-4210-B324-429446137BE2}" type="datetimeFigureOut">
              <a:rPr lang="tr-TR" smtClean="0"/>
              <a:pPr/>
              <a:t>21.12.2016</a:t>
            </a:fld>
            <a:endParaRPr lang="tr-TR"/>
          </a:p>
        </p:txBody>
      </p:sp>
      <p:sp>
        <p:nvSpPr>
          <p:cNvPr id="7" name="Slide Number Placeholder 6"/>
          <p:cNvSpPr>
            <a:spLocks noGrp="1"/>
          </p:cNvSpPr>
          <p:nvPr>
            <p:ph type="sldNum" sz="quarter" idx="12"/>
          </p:nvPr>
        </p:nvSpPr>
        <p:spPr/>
        <p:txBody>
          <a:bodyPr/>
          <a:lstStyle/>
          <a:p>
            <a:fld id="{5ECA87D0-DFB8-43E6-B418-9B1ED5F46C05}" type="slidenum">
              <a:rPr lang="tr-TR" smtClean="0"/>
              <a:pPr/>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34A36AA-C7EA-4210-B324-429446137BE2}" type="datetimeFigureOut">
              <a:rPr lang="tr-TR" smtClean="0"/>
              <a:pPr/>
              <a:t>21.12.2016</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5ECA87D0-DFB8-43E6-B418-9B1ED5F46C0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34A36AA-C7EA-4210-B324-429446137BE2}" type="datetimeFigureOut">
              <a:rPr lang="tr-TR" smtClean="0"/>
              <a:pPr/>
              <a:t>21.12.2016</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ECA87D0-DFB8-43E6-B418-9B1ED5F46C0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gelisenbeyin.net/aristotales.html" TargetMode="External"/><Relationship Id="rId2" Type="http://schemas.openxmlformats.org/officeDocument/2006/relationships/hyperlink" Target="http://gelisenbeyin.net/platon-eflatun.html" TargetMode="External"/><Relationship Id="rId1" Type="http://schemas.openxmlformats.org/officeDocument/2006/relationships/slideLayout" Target="../slideLayouts/slideLayout2.xml"/><Relationship Id="rId4" Type="http://schemas.openxmlformats.org/officeDocument/2006/relationships/hyperlink" Target="http://www.gelisenbeyin.net/farabi.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gelisenbeyin.net/" TargetMode="External"/><Relationship Id="rId2" Type="http://schemas.openxmlformats.org/officeDocument/2006/relationships/hyperlink" Target="http://gelisenbeyin.net/el-kindi.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gelisenbeyin.net/farabi.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gelisenbeyin.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elisenbeyin.net/" TargetMode="External"/><Relationship Id="rId2" Type="http://schemas.openxmlformats.org/officeDocument/2006/relationships/hyperlink" Target="http://www.gelisenbeyin.net/platon-eflatun.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2276871"/>
            <a:ext cx="7772400" cy="1512000"/>
          </a:xfrm>
          <a:effectLst>
            <a:glow rad="101600">
              <a:schemeClr val="accent2">
                <a:satMod val="175000"/>
                <a:alpha val="40000"/>
              </a:schemeClr>
            </a:glow>
          </a:effectLst>
        </p:spPr>
        <p:txBody>
          <a:bodyPr>
            <a:normAutofit fontScale="90000"/>
          </a:bodyPr>
          <a:lstStyle/>
          <a:p>
            <a:r>
              <a:rPr lang="tr-TR"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br>
              <a:rPr lang="tr-TR"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tr-TR" sz="6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tr-TR" sz="6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FARABİ</a:t>
            </a:r>
            <a:endParaRPr lang="tr-TR" sz="6000" dirty="0"/>
          </a:p>
        </p:txBody>
      </p:sp>
      <p:sp>
        <p:nvSpPr>
          <p:cNvPr id="3" name="Alt Başlık 2"/>
          <p:cNvSpPr>
            <a:spLocks noGrp="1"/>
          </p:cNvSpPr>
          <p:nvPr>
            <p:ph type="subTitle" idx="1"/>
          </p:nvPr>
        </p:nvSpPr>
        <p:spPr>
          <a:xfrm>
            <a:off x="4733365" y="3933056"/>
            <a:ext cx="3309803" cy="1748653"/>
          </a:xfrm>
        </p:spPr>
        <p:txBody>
          <a:bodyPr>
            <a:normAutofit fontScale="92500" lnSpcReduction="20000"/>
            <a:scene3d>
              <a:camera prst="orthographicFront"/>
              <a:lightRig rig="flat" dir="tl"/>
            </a:scene3d>
            <a:sp3d contourW="19050" prstMaterial="clear">
              <a:bevelT w="50800" h="50800"/>
              <a:contourClr>
                <a:schemeClr val="accent5">
                  <a:tint val="70000"/>
                  <a:satMod val="180000"/>
                  <a:alpha val="70000"/>
                </a:schemeClr>
              </a:contourClr>
            </a:sp3d>
          </a:bodyPr>
          <a:lstStyle/>
          <a:p>
            <a:r>
              <a:rPr lang="tr-TR" b="1" dirty="0" smtClean="0">
                <a:ln/>
                <a:solidFill>
                  <a:schemeClr val="accent5">
                    <a:tint val="50000"/>
                    <a:satMod val="180000"/>
                  </a:schemeClr>
                </a:solidFill>
              </a:rPr>
              <a:t>YAPAN:</a:t>
            </a:r>
          </a:p>
          <a:p>
            <a:r>
              <a:rPr lang="tr-TR" b="1" dirty="0" smtClean="0">
                <a:ln/>
                <a:solidFill>
                  <a:schemeClr val="accent5">
                    <a:tint val="50000"/>
                    <a:satMod val="180000"/>
                  </a:schemeClr>
                </a:solidFill>
              </a:rPr>
              <a:t>ADI:GÖRKEM</a:t>
            </a:r>
          </a:p>
          <a:p>
            <a:r>
              <a:rPr lang="tr-TR" b="1" dirty="0" smtClean="0">
                <a:ln/>
                <a:solidFill>
                  <a:schemeClr val="accent5">
                    <a:tint val="50000"/>
                    <a:satMod val="180000"/>
                  </a:schemeClr>
                </a:solidFill>
              </a:rPr>
              <a:t>SOYADI:SAK</a:t>
            </a:r>
          </a:p>
          <a:p>
            <a:r>
              <a:rPr lang="tr-TR" b="1" dirty="0" smtClean="0">
                <a:ln/>
                <a:solidFill>
                  <a:schemeClr val="accent5">
                    <a:tint val="50000"/>
                    <a:satMod val="180000"/>
                  </a:schemeClr>
                </a:solidFill>
              </a:rPr>
              <a:t>ADI:EMİRHAN</a:t>
            </a:r>
          </a:p>
          <a:p>
            <a:r>
              <a:rPr lang="tr-TR" b="1" dirty="0" smtClean="0">
                <a:ln/>
                <a:solidFill>
                  <a:schemeClr val="accent5">
                    <a:tint val="50000"/>
                    <a:satMod val="180000"/>
                  </a:schemeClr>
                </a:solidFill>
              </a:rPr>
              <a:t>SOYADI:SALCAN</a:t>
            </a:r>
          </a:p>
          <a:p>
            <a:r>
              <a:rPr lang="tr-TR" b="1" dirty="0" smtClean="0">
                <a:ln/>
                <a:solidFill>
                  <a:schemeClr val="accent5">
                    <a:tint val="50000"/>
                    <a:satMod val="180000"/>
                  </a:schemeClr>
                </a:solidFill>
              </a:rPr>
              <a:t>KONU FARABİ </a:t>
            </a:r>
            <a:endParaRPr lang="tr-TR" b="1" dirty="0">
              <a:ln/>
              <a:solidFill>
                <a:schemeClr val="accent5">
                  <a:tint val="50000"/>
                  <a:satMod val="180000"/>
                </a:schemeClr>
              </a:solidFill>
            </a:endParaRPr>
          </a:p>
        </p:txBody>
      </p:sp>
    </p:spTree>
    <p:extLst>
      <p:ext uri="{BB962C8B-B14F-4D97-AF65-F5344CB8AC3E}">
        <p14:creationId xmlns:p14="http://schemas.microsoft.com/office/powerpoint/2010/main" xmlns="" val="393075403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ln>
            <a:solidFill>
              <a:srgbClr val="0070C0"/>
            </a:solidFill>
          </a:ln>
        </p:spPr>
        <p:txBody>
          <a:bodyPr>
            <a:normAutofit fontScale="92500" lnSpcReduction="10000"/>
          </a:bodyPr>
          <a:lstStyle/>
          <a:p>
            <a:r>
              <a:rPr lang="tr-TR"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Farabi birkaç yüzyıl boyunca bilim ve ilim üzerinde büyük bir etki </a:t>
            </a:r>
            <a:r>
              <a:rPr lang="tr-TR" b="1" i="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bırakmıştır.Farabi</a:t>
            </a:r>
            <a:r>
              <a:rPr lang="tr-TR"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sonradan bir </a:t>
            </a:r>
            <a:r>
              <a:rPr lang="tr-TR" b="1" i="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Neoplatonik</a:t>
            </a:r>
            <a:r>
              <a:rPr lang="tr-TR"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yazarın eseri olduğu ortaya çıkmasına rağmen, Aristoteles’e mal edilen Teolojisi </a:t>
            </a:r>
            <a:r>
              <a:rPr lang="tr-TR" b="1" i="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kitabını,Aristoteles’in</a:t>
            </a:r>
            <a:r>
              <a:rPr lang="tr-TR"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yazdığını sanmıştır. Buna rağmen felsefede yüzyıllar boyunca ikinci öğretmen olarak kabul edilmiştir ve felsefe ve tasavvufun sentezini amaçladığı eseri, </a:t>
            </a:r>
            <a:r>
              <a:rPr lang="tr-TR" b="1" i="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İbn</a:t>
            </a:r>
            <a:r>
              <a:rPr lang="tr-TR"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Sina’nın çalışmasının yolunu açmıştır</a:t>
            </a:r>
          </a:p>
        </p:txBody>
      </p:sp>
    </p:spTree>
    <p:extLst>
      <p:ext uri="{BB962C8B-B14F-4D97-AF65-F5344CB8AC3E}">
        <p14:creationId xmlns:p14="http://schemas.microsoft.com/office/powerpoint/2010/main" xmlns="" val="6011358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r>
              <a:rPr lang="tr-TR" sz="1400" dirty="0">
                <a:solidFill>
                  <a:srgbClr val="08A817"/>
                </a:solidFill>
              </a:rPr>
              <a:t>Farabi (</a:t>
            </a:r>
            <a:r>
              <a:rPr lang="tr-TR" sz="1400" dirty="0" err="1">
                <a:solidFill>
                  <a:srgbClr val="08A817"/>
                </a:solidFill>
              </a:rPr>
              <a:t>Faraplı</a:t>
            </a:r>
            <a:r>
              <a:rPr lang="tr-TR" sz="1400" dirty="0">
                <a:solidFill>
                  <a:srgbClr val="08A817"/>
                </a:solidFill>
              </a:rPr>
              <a:t>) diye anılan Ebu </a:t>
            </a:r>
            <a:r>
              <a:rPr lang="tr-TR" sz="1400" dirty="0" err="1">
                <a:solidFill>
                  <a:srgbClr val="08A817"/>
                </a:solidFill>
              </a:rPr>
              <a:t>Nasr</a:t>
            </a:r>
            <a:r>
              <a:rPr lang="tr-TR" sz="1400" dirty="0">
                <a:solidFill>
                  <a:srgbClr val="08A817"/>
                </a:solidFill>
              </a:rPr>
              <a:t> Muhammet (870-950), eski Grek felsefesini yorumlayan ve geliştiren bir filozof olarak tanınmaktadır. O İslam dinine felsefi bir </a:t>
            </a:r>
            <a:r>
              <a:rPr lang="tr-TR" sz="1400" dirty="0" err="1">
                <a:solidFill>
                  <a:srgbClr val="08A817"/>
                </a:solidFill>
              </a:rPr>
              <a:t>nitellik</a:t>
            </a:r>
            <a:r>
              <a:rPr lang="tr-TR" sz="1400" dirty="0">
                <a:solidFill>
                  <a:srgbClr val="08A817"/>
                </a:solidFill>
              </a:rPr>
              <a:t> kazandırmak, </a:t>
            </a:r>
            <a:r>
              <a:rPr lang="tr-TR" sz="1400" dirty="0" err="1">
                <a:solidFill>
                  <a:srgbClr val="08A817"/>
                </a:solidFill>
              </a:rPr>
              <a:t>İslamiyetle</a:t>
            </a:r>
            <a:r>
              <a:rPr lang="tr-TR" sz="1400" dirty="0">
                <a:solidFill>
                  <a:srgbClr val="08A817"/>
                </a:solidFill>
              </a:rPr>
              <a:t> </a:t>
            </a:r>
            <a:r>
              <a:rPr lang="tr-TR" sz="1400" b="1" dirty="0">
                <a:solidFill>
                  <a:srgbClr val="08A817"/>
                </a:solidFill>
                <a:hlinkClick r:id="rId2"/>
              </a:rPr>
              <a:t>Platon(Eflatun)</a:t>
            </a:r>
            <a:r>
              <a:rPr lang="tr-TR" sz="1400" dirty="0">
                <a:solidFill>
                  <a:srgbClr val="08A817"/>
                </a:solidFill>
              </a:rPr>
              <a:t> </a:t>
            </a:r>
            <a:r>
              <a:rPr lang="tr-TR" sz="1400" dirty="0" err="1">
                <a:solidFill>
                  <a:srgbClr val="08A817"/>
                </a:solidFill>
              </a:rPr>
              <a:t>ve</a:t>
            </a:r>
            <a:r>
              <a:rPr lang="tr-TR" sz="1400" b="1" dirty="0" err="1">
                <a:solidFill>
                  <a:srgbClr val="08A817"/>
                </a:solidFill>
                <a:hlinkClick r:id="rId3"/>
              </a:rPr>
              <a:t>Aristoteles</a:t>
            </a:r>
            <a:r>
              <a:rPr lang="tr-TR" sz="1400" dirty="0">
                <a:solidFill>
                  <a:srgbClr val="08A817"/>
                </a:solidFill>
              </a:rPr>
              <a:t> felsefelerini bağdaştırmak istemişti. Bu nedenle İslam felsefesinin kurucusu </a:t>
            </a:r>
            <a:r>
              <a:rPr lang="tr-TR" sz="1400" dirty="0" err="1">
                <a:solidFill>
                  <a:srgbClr val="08A817"/>
                </a:solidFill>
              </a:rPr>
              <a:t>sayılmış,aynı</a:t>
            </a:r>
            <a:r>
              <a:rPr lang="tr-TR" sz="1400" dirty="0">
                <a:solidFill>
                  <a:srgbClr val="08A817"/>
                </a:solidFill>
              </a:rPr>
              <a:t> zamanda kendisine Aristoteles’ten sonra gelen ikinci öğretmen anlamında “</a:t>
            </a:r>
            <a:r>
              <a:rPr lang="tr-TR" sz="1400" dirty="0" err="1">
                <a:solidFill>
                  <a:srgbClr val="08A817"/>
                </a:solidFill>
              </a:rPr>
              <a:t>hace</a:t>
            </a:r>
            <a:r>
              <a:rPr lang="tr-TR" sz="1400" dirty="0">
                <a:solidFill>
                  <a:srgbClr val="08A817"/>
                </a:solidFill>
              </a:rPr>
              <a:t>-i </a:t>
            </a:r>
            <a:r>
              <a:rPr lang="tr-TR" sz="1400" dirty="0" err="1">
                <a:solidFill>
                  <a:srgbClr val="08A817"/>
                </a:solidFill>
              </a:rPr>
              <a:t>sani</a:t>
            </a:r>
            <a:r>
              <a:rPr lang="tr-TR" sz="1400" dirty="0">
                <a:solidFill>
                  <a:srgbClr val="08A817"/>
                </a:solidFill>
              </a:rPr>
              <a:t>” unvanı verilmiştir. Bunun dışında onun siyaset sosyolojisi ile ilgili olarak yazdığı Erdemli Şehir adlı eseri de ününü artırmıştır. </a:t>
            </a:r>
            <a:r>
              <a:rPr lang="tr-TR" sz="1400" dirty="0">
                <a:solidFill>
                  <a:srgbClr val="08A817"/>
                </a:solidFill>
                <a:hlinkClick r:id="rId4"/>
              </a:rPr>
              <a:t>Farabi</a:t>
            </a:r>
            <a:r>
              <a:rPr lang="tr-TR" sz="1400" dirty="0">
                <a:solidFill>
                  <a:srgbClr val="08A817"/>
                </a:solidFill>
              </a:rPr>
              <a:t>, bu kitabında faziletli bir devletin ve onun başkanının nasıl </a:t>
            </a:r>
            <a:r>
              <a:rPr lang="tr-TR" sz="1400" dirty="0" err="1">
                <a:solidFill>
                  <a:srgbClr val="08A817"/>
                </a:solidFill>
              </a:rPr>
              <a:t>olması,ne</a:t>
            </a:r>
            <a:r>
              <a:rPr lang="tr-TR" sz="1400" dirty="0">
                <a:solidFill>
                  <a:srgbClr val="08A817"/>
                </a:solidFill>
              </a:rPr>
              <a:t> gibi nitelikler taşıması gerektiği üzerinde durmuştu. Nihayet onun bir bilim sınıflaması yapması ve bu arada müziği bir bilim dalı olarak ele alıp değerlendirmesi de belirtilmeye değer.(Ş. Turan, Türk Kültür Tarihi, s: 164)Farabi (872-950),İslam uygarlığında siyaset felsefesinin kurucusudur. Siyaset felsefesi ile ilgili temel düşüncelerini </a:t>
            </a:r>
            <a:r>
              <a:rPr lang="tr-TR" sz="1400" b="1" dirty="0">
                <a:solidFill>
                  <a:srgbClr val="08A817"/>
                </a:solidFill>
              </a:rPr>
              <a:t>“</a:t>
            </a:r>
            <a:r>
              <a:rPr lang="tr-TR" sz="1400" b="1" dirty="0" err="1">
                <a:solidFill>
                  <a:srgbClr val="08A817"/>
                </a:solidFill>
              </a:rPr>
              <a:t>Fusul</a:t>
            </a:r>
            <a:r>
              <a:rPr lang="tr-TR" sz="1400" b="1" dirty="0">
                <a:solidFill>
                  <a:srgbClr val="08A817"/>
                </a:solidFill>
              </a:rPr>
              <a:t> al-</a:t>
            </a:r>
            <a:r>
              <a:rPr lang="tr-TR" sz="1400" b="1" dirty="0" err="1">
                <a:solidFill>
                  <a:srgbClr val="08A817"/>
                </a:solidFill>
              </a:rPr>
              <a:t>Madani</a:t>
            </a:r>
            <a:r>
              <a:rPr lang="tr-TR" sz="1400" b="1" dirty="0">
                <a:solidFill>
                  <a:srgbClr val="08A817"/>
                </a:solidFill>
              </a:rPr>
              <a:t>”, “ Medine-i </a:t>
            </a:r>
            <a:r>
              <a:rPr lang="tr-TR" sz="1400" b="1" dirty="0" err="1">
                <a:solidFill>
                  <a:srgbClr val="08A817"/>
                </a:solidFill>
              </a:rPr>
              <a:t>Fadıla</a:t>
            </a:r>
            <a:r>
              <a:rPr lang="tr-TR" sz="1400" b="1" dirty="0">
                <a:solidFill>
                  <a:srgbClr val="08A817"/>
                </a:solidFill>
              </a:rPr>
              <a:t>”(Erdemli Şehir) ve “ </a:t>
            </a:r>
            <a:r>
              <a:rPr lang="tr-TR" sz="1400" b="1" dirty="0" err="1">
                <a:solidFill>
                  <a:srgbClr val="08A817"/>
                </a:solidFill>
              </a:rPr>
              <a:t>Kitab</a:t>
            </a:r>
            <a:r>
              <a:rPr lang="tr-TR" sz="1400" b="1" dirty="0">
                <a:solidFill>
                  <a:srgbClr val="08A817"/>
                </a:solidFill>
              </a:rPr>
              <a:t> es-Siyaset”</a:t>
            </a:r>
            <a:r>
              <a:rPr lang="tr-TR" sz="1400" dirty="0">
                <a:solidFill>
                  <a:srgbClr val="08A817"/>
                </a:solidFill>
              </a:rPr>
              <a:t> başlıklı eserlerinde ortaya koymuştu. Erdemli Şehir adlı yapıtında Eflatun’un ‘Cumhuriyet’inden yararlandığı anlaşılıyor. Doğu felsefesi ile eski Yunan felsefesini birleştirmeye, uzlaştırmaya çalıştı.</a:t>
            </a:r>
          </a:p>
        </p:txBody>
      </p:sp>
    </p:spTree>
    <p:extLst>
      <p:ext uri="{BB962C8B-B14F-4D97-AF65-F5344CB8AC3E}">
        <p14:creationId xmlns:p14="http://schemas.microsoft.com/office/powerpoint/2010/main" xmlns="" val="1244669022"/>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1043492" y="2323652"/>
            <a:ext cx="7200916" cy="3913660"/>
          </a:xfrm>
        </p:spPr>
        <p:txBody>
          <a:bodyPr>
            <a:normAutofit fontScale="62500" lnSpcReduction="20000"/>
          </a:bodyPr>
          <a:lstStyle/>
          <a:p>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S</a:t>
            </a:r>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iyasal </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alanda eski Yunan </a:t>
            </a:r>
            <a:r>
              <a:rPr lang="tr-TR"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felsefesi,Arap</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düşüncesine 9. </a:t>
            </a:r>
            <a:r>
              <a:rPr lang="tr-TR"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yy’da</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hlinkClick r:id="rId2"/>
              </a:rPr>
              <a:t>El-Kindi</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ile girmişti. Eflatun’un ve Aristo’nun eserlerinin Arapça çevirilerinden yararlanan El-Kindi, devlet yönetimi ile ilgili bir düzine risale yazmıştı. Bununla birlikte İslam uygarlığında siyaset felsefesinin kurucusu olarak Farabi bilinir. Farabi, devlet felsefesi ile ilgili temel düşüncelerini “</a:t>
            </a:r>
            <a:r>
              <a:rPr lang="tr-TR"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Fusul</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al-</a:t>
            </a:r>
            <a:r>
              <a:rPr lang="tr-TR"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Madani</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“Medine-i </a:t>
            </a:r>
            <a:r>
              <a:rPr lang="tr-TR"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Fadıla</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ve “ </a:t>
            </a:r>
            <a:r>
              <a:rPr lang="tr-TR"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Kitab</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es-Siyaset” başlıklı eserlerinde ortaya koymuştur. </a:t>
            </a:r>
            <a:r>
              <a:rPr lang="tr-TR"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Bue</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tr-TR"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eserlerde,devleti</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Aristo gibi </a:t>
            </a:r>
            <a:r>
              <a:rPr lang="tr-TR"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uzuvcu</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bir yaklaşımla ele almış ve nasıl insan vücudu belli organlardan </a:t>
            </a:r>
            <a:r>
              <a:rPr lang="tr-TR"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oluşuyorsa,çeşitli</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düzeydeki toplumların da belli organlardan oluşan bir yapıya sahip olduklarını iler sürmüştür. Farabi bu </a:t>
            </a:r>
            <a:r>
              <a:rPr lang="tr-TR"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konuda,Eflatun’un</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tr-TR"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Cumhuriyet”inden</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esinlendiği anlaşılan, beş tabakalı bir Erdemli Şehir (”Medine-i </a:t>
            </a:r>
            <a:r>
              <a:rPr lang="tr-TR"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Fadıla</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tablosu çizmiştir. Bu siyasal birimin başında bir “filozof-hükümdar” </a:t>
            </a:r>
            <a:r>
              <a:rPr lang="tr-TR"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bulunacak,eğer</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böyle biri yoksa devleti ya bir grup ya da kanun ve gelenekleri iyi bilen biri yönetecektir. Toplumun tabakaları birbirlerine sevgi ile bağlı olacaklar ve toplumun yönetimine “adalet” ilkesi egemen kılınacaktır. Farabi, devlet hayatı ile ilgili ilkeleri sayarken, ilk olarak “</a:t>
            </a:r>
            <a:r>
              <a:rPr lang="tr-TR"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adalet”i</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belirtmekte ve “ adalet toplum mensuplarının paylaştıkları bütün iyi şeylerin başında gelir” demektedir. Burada “</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hlinkClick r:id="rId3"/>
              </a:rPr>
              <a:t>Prenslerin aynası</a:t>
            </a:r>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geleneğini oluşturan, doğu felsefesi ile eski Yunan siyasal düşüncesini birleştiren temel bir ilke ile karşı karşıyayız</a:t>
            </a:r>
          </a:p>
        </p:txBody>
      </p:sp>
    </p:spTree>
    <p:extLst>
      <p:ext uri="{BB962C8B-B14F-4D97-AF65-F5344CB8AC3E}">
        <p14:creationId xmlns:p14="http://schemas.microsoft.com/office/powerpoint/2010/main" xmlns="" val="211152723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73223" y="332656"/>
            <a:ext cx="8849679" cy="6269261"/>
          </a:xfrm>
        </p:spPr>
      </p:pic>
    </p:spTree>
    <p:extLst>
      <p:ext uri="{BB962C8B-B14F-4D97-AF65-F5344CB8AC3E}">
        <p14:creationId xmlns:p14="http://schemas.microsoft.com/office/powerpoint/2010/main" xmlns="" val="321847336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755576" y="2132856"/>
            <a:ext cx="7416824" cy="4032448"/>
          </a:xfrm>
        </p:spPr>
        <p:txBody>
          <a:bodyPr>
            <a:normAutofit/>
          </a:bodyPr>
          <a:lstStyle/>
          <a:p>
            <a:r>
              <a:rPr lang="tr-TR" b="1" dirty="0">
                <a:solidFill>
                  <a:srgbClr val="002060"/>
                </a:solidFill>
                <a:hlinkClick r:id="rId2"/>
              </a:rPr>
              <a:t>Farabi’</a:t>
            </a:r>
            <a:r>
              <a:rPr lang="tr-TR" dirty="0">
                <a:solidFill>
                  <a:srgbClr val="002060"/>
                </a:solidFill>
              </a:rPr>
              <a:t>nin </a:t>
            </a:r>
            <a:r>
              <a:rPr lang="tr-TR" dirty="0" err="1">
                <a:solidFill>
                  <a:srgbClr val="002060"/>
                </a:solidFill>
              </a:rPr>
              <a:t>düşüncesi,kendisinin</a:t>
            </a:r>
            <a:r>
              <a:rPr lang="tr-TR" dirty="0">
                <a:solidFill>
                  <a:srgbClr val="002060"/>
                </a:solidFill>
              </a:rPr>
              <a:t> ölümünden yüzyıllarca sonra bile etkisini </a:t>
            </a:r>
            <a:r>
              <a:rPr lang="tr-TR" dirty="0" err="1">
                <a:solidFill>
                  <a:srgbClr val="002060"/>
                </a:solidFill>
              </a:rPr>
              <a:t>sürdürmüş,Osmanlı</a:t>
            </a:r>
            <a:r>
              <a:rPr lang="tr-TR" dirty="0">
                <a:solidFill>
                  <a:srgbClr val="002060"/>
                </a:solidFill>
              </a:rPr>
              <a:t> uleması tarafından da okunan ve sık sık anılan eserlerden biri olmuştur. Bu etkileme zincirinin en önemli halkalarını, </a:t>
            </a:r>
            <a:r>
              <a:rPr lang="tr-TR" dirty="0" err="1">
                <a:solidFill>
                  <a:srgbClr val="002060"/>
                </a:solidFill>
              </a:rPr>
              <a:t>Sasani</a:t>
            </a:r>
            <a:r>
              <a:rPr lang="tr-TR" dirty="0">
                <a:solidFill>
                  <a:srgbClr val="002060"/>
                </a:solidFill>
              </a:rPr>
              <a:t> devlet ilkelerini de </a:t>
            </a:r>
            <a:r>
              <a:rPr lang="tr-TR" dirty="0" err="1">
                <a:solidFill>
                  <a:srgbClr val="002060"/>
                </a:solidFill>
              </a:rPr>
              <a:t>Emevi</a:t>
            </a:r>
            <a:r>
              <a:rPr lang="tr-TR" dirty="0">
                <a:solidFill>
                  <a:srgbClr val="002060"/>
                </a:solidFill>
              </a:rPr>
              <a:t> döneminden itibaren özümleyen Arap devletleriyle, Selçuklu devleti teşkil etmiştir. 17. </a:t>
            </a:r>
            <a:r>
              <a:rPr lang="tr-TR" dirty="0" err="1">
                <a:solidFill>
                  <a:srgbClr val="002060"/>
                </a:solidFill>
              </a:rPr>
              <a:t>yy’da</a:t>
            </a:r>
            <a:r>
              <a:rPr lang="tr-TR" dirty="0">
                <a:solidFill>
                  <a:srgbClr val="002060"/>
                </a:solidFill>
              </a:rPr>
              <a:t> Katip Çelebi, </a:t>
            </a:r>
            <a:r>
              <a:rPr lang="tr-TR" dirty="0" err="1">
                <a:solidFill>
                  <a:srgbClr val="002060"/>
                </a:solidFill>
              </a:rPr>
              <a:t>Keşf-ül-Fünun</a:t>
            </a:r>
            <a:r>
              <a:rPr lang="tr-TR" dirty="0">
                <a:solidFill>
                  <a:srgbClr val="002060"/>
                </a:solidFill>
              </a:rPr>
              <a:t>’(Fenlerin Keşfi)u yazarken Osmanlı medreseleri “</a:t>
            </a:r>
            <a:r>
              <a:rPr lang="tr-TR" dirty="0" err="1">
                <a:solidFill>
                  <a:srgbClr val="002060"/>
                </a:solidFill>
              </a:rPr>
              <a:t>ilm</a:t>
            </a:r>
            <a:r>
              <a:rPr lang="tr-TR" dirty="0">
                <a:solidFill>
                  <a:srgbClr val="002060"/>
                </a:solidFill>
              </a:rPr>
              <a:t>-i siyaset” alanında kitaplarla doluydu.</a:t>
            </a:r>
          </a:p>
        </p:txBody>
      </p:sp>
    </p:spTree>
    <p:extLst>
      <p:ext uri="{BB962C8B-B14F-4D97-AF65-F5344CB8AC3E}">
        <p14:creationId xmlns:p14="http://schemas.microsoft.com/office/powerpoint/2010/main" xmlns="" val="1622768435"/>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err="1">
                <a:solidFill>
                  <a:srgbClr val="FF0000"/>
                </a:solidFill>
              </a:rPr>
              <a:t>Farabi,Corbin'e</a:t>
            </a:r>
            <a:r>
              <a:rPr lang="tr-TR" dirty="0">
                <a:solidFill>
                  <a:srgbClr val="FF0000"/>
                </a:solidFill>
              </a:rPr>
              <a:t> göre derin boyutlu bir dini ve gizemci zekadır</a:t>
            </a:r>
            <a:r>
              <a:rPr lang="tr-TR" dirty="0" smtClean="0">
                <a:solidFill>
                  <a:srgbClr val="FF0000"/>
                </a:solidFill>
              </a:rPr>
              <a:t>.</a:t>
            </a:r>
            <a:r>
              <a:rPr lang="tr-TR" dirty="0">
                <a:solidFill>
                  <a:srgbClr val="FF0000"/>
                </a:solidFill>
              </a:rPr>
              <a:t> Büyük bir sadelik içinde yaşar, hatta </a:t>
            </a:r>
            <a:r>
              <a:rPr lang="tr-TR" dirty="0" err="1">
                <a:solidFill>
                  <a:srgbClr val="FF0000"/>
                </a:solidFill>
              </a:rPr>
              <a:t>sufilerim</a:t>
            </a:r>
            <a:r>
              <a:rPr lang="tr-TR" dirty="0">
                <a:solidFill>
                  <a:srgbClr val="FF0000"/>
                </a:solidFill>
              </a:rPr>
              <a:t> giysilerini taşırdı. İç alemi ile </a:t>
            </a:r>
            <a:r>
              <a:rPr lang="tr-TR" dirty="0" err="1">
                <a:solidFill>
                  <a:srgbClr val="FF0000"/>
                </a:solidFill>
              </a:rPr>
              <a:t>başbaşa</a:t>
            </a:r>
            <a:r>
              <a:rPr lang="tr-TR" dirty="0">
                <a:solidFill>
                  <a:srgbClr val="FF0000"/>
                </a:solidFill>
              </a:rPr>
              <a:t> kalmayı seven bir kişiliği olduğu için sık sık dünya gürültüsünden uzaklaşıp bir kenara çekilirdi. Bununla birlikte musiki meclislerine katılmaktan zevk alırdı. Kendisini müziğe oldukça meraklıydı. </a:t>
            </a:r>
            <a:r>
              <a:rPr lang="tr-TR" i="1" dirty="0">
                <a:solidFill>
                  <a:srgbClr val="FF0000"/>
                </a:solidFill>
              </a:rPr>
              <a:t>Musiki Üzerine</a:t>
            </a:r>
            <a:r>
              <a:rPr lang="tr-TR" dirty="0">
                <a:solidFill>
                  <a:srgbClr val="FF0000"/>
                </a:solidFill>
              </a:rPr>
              <a:t> adlı önemli bir eser bırakmıştı, ki bu eser Ortaçağ musiki kuramının en önemli eseri sayıldı.</a:t>
            </a:r>
          </a:p>
        </p:txBody>
      </p:sp>
    </p:spTree>
    <p:extLst>
      <p:ext uri="{BB962C8B-B14F-4D97-AF65-F5344CB8AC3E}">
        <p14:creationId xmlns:p14="http://schemas.microsoft.com/office/powerpoint/2010/main" xmlns="" val="1810112474"/>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ln>
            <a:solidFill>
              <a:schemeClr val="accent1"/>
            </a:solidFill>
          </a:ln>
          <a:effectLst>
            <a:reflection blurRad="6350" stA="50000" endA="300" endPos="90000" dist="50800" dir="5400000" sy="-100000" algn="bl" rotWithShape="0"/>
          </a:effectLst>
        </p:spPr>
        <p:txBody>
          <a:bodyPr>
            <a:normAutofit/>
          </a:bodyPr>
          <a:lstStyle/>
          <a:p>
            <a:r>
              <a:rPr lang="tr-T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BENİ İZLEDİĞİNİZ İÇİN TEŞEKKÜRLER!!</a:t>
            </a:r>
          </a:p>
          <a:p>
            <a:endParaRPr lang="tr-T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68580" indent="0">
              <a:buNone/>
            </a:pPr>
            <a:endParaRPr lang="tr-T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026" name="Picture 2" descr="C:\Users\SONY™\Desktop\imag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80474" y="2846829"/>
            <a:ext cx="4275702" cy="31024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59753182"/>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476672"/>
            <a:ext cx="7168642" cy="1224136"/>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tr-TR" b="1" dirty="0" smtClean="0">
                <a:ln w="11430"/>
                <a:solidFill>
                  <a:srgbClr val="00B050"/>
                </a:solidFill>
                <a:effectLst>
                  <a:outerShdw blurRad="80000" dist="40000" dir="5040000" algn="tl">
                    <a:srgbClr val="000000">
                      <a:alpha val="30000"/>
                    </a:srgbClr>
                  </a:outerShdw>
                </a:effectLst>
              </a:rPr>
              <a:t>           FARABİ HAYATI</a:t>
            </a:r>
            <a:endParaRPr lang="tr-TR" b="1" dirty="0">
              <a:ln w="11430"/>
              <a:solidFill>
                <a:srgbClr val="00B050"/>
              </a:solidFill>
              <a:effectLst>
                <a:outerShdw blurRad="80000" dist="40000" dir="5040000" algn="tl">
                  <a:srgbClr val="000000">
                    <a:alpha val="30000"/>
                  </a:srgbClr>
                </a:outerShdw>
              </a:effectLst>
            </a:endParaRPr>
          </a:p>
        </p:txBody>
      </p:sp>
      <p:sp>
        <p:nvSpPr>
          <p:cNvPr id="3" name="İçerik Yer Tutucusu 2"/>
          <p:cNvSpPr>
            <a:spLocks noGrp="1"/>
          </p:cNvSpPr>
          <p:nvPr>
            <p:ph idx="1"/>
          </p:nvPr>
        </p:nvSpPr>
        <p:spPr>
          <a:xfrm>
            <a:off x="467544" y="1700808"/>
            <a:ext cx="8208912" cy="4824535"/>
          </a:xfrm>
        </p:spPr>
        <p:txBody>
          <a:bodyPr>
            <a:normAutofit fontScale="32500" lnSpcReduction="20000"/>
          </a:bodyPr>
          <a:lstStyle/>
          <a:p>
            <a:r>
              <a:rPr lang="tr-TR" sz="8600" b="1" dirty="0" smtClean="0">
                <a:solidFill>
                  <a:srgbClr val="00B050"/>
                </a:solidFill>
              </a:rPr>
              <a:t>Ebu </a:t>
            </a:r>
            <a:r>
              <a:rPr lang="tr-TR" sz="8600" b="1" dirty="0">
                <a:solidFill>
                  <a:srgbClr val="00B050"/>
                </a:solidFill>
              </a:rPr>
              <a:t>Nasır Muhammed </a:t>
            </a:r>
            <a:r>
              <a:rPr lang="tr-TR" sz="8600" b="1" dirty="0" err="1">
                <a:solidFill>
                  <a:srgbClr val="00B050"/>
                </a:solidFill>
              </a:rPr>
              <a:t>İbn</a:t>
            </a:r>
            <a:r>
              <a:rPr lang="tr-TR" sz="8600" b="1" dirty="0">
                <a:solidFill>
                  <a:srgbClr val="00B050"/>
                </a:solidFill>
              </a:rPr>
              <a:t> el-Farah el-Farabi, (İS. 870)’de Türkistan’da </a:t>
            </a:r>
            <a:r>
              <a:rPr lang="tr-TR" sz="8600" b="1" dirty="0" err="1">
                <a:solidFill>
                  <a:srgbClr val="00B050"/>
                </a:solidFill>
              </a:rPr>
              <a:t>Farab</a:t>
            </a:r>
            <a:r>
              <a:rPr lang="tr-TR" sz="8600" b="1" dirty="0">
                <a:solidFill>
                  <a:srgbClr val="00B050"/>
                </a:solidFill>
              </a:rPr>
              <a:t> yakınında küçük bir köy olan </a:t>
            </a:r>
            <a:r>
              <a:rPr lang="tr-TR" sz="8600" b="1" dirty="0" err="1">
                <a:solidFill>
                  <a:srgbClr val="00B050"/>
                </a:solidFill>
              </a:rPr>
              <a:t>Vasic’te</a:t>
            </a:r>
            <a:r>
              <a:rPr lang="tr-TR" sz="8600" b="1" dirty="0">
                <a:solidFill>
                  <a:srgbClr val="00B050"/>
                </a:solidFill>
              </a:rPr>
              <a:t> doğdu. Ebeveynleri aslen İranlı soyundandır, fakat ataları Türkistan’a göç etmişlerdir. 8. ve 13. yüzyıllar arasındaki İslam'ın Altın Çağı'nda yaşamış ünlü filozof ve bilim adamıdır.  Avrupa’da ‘</a:t>
            </a:r>
            <a:r>
              <a:rPr lang="tr-TR" sz="8600" b="1" dirty="0" err="1">
                <a:solidFill>
                  <a:srgbClr val="00B050"/>
                </a:solidFill>
              </a:rPr>
              <a:t>Alpharabius</a:t>
            </a:r>
            <a:r>
              <a:rPr lang="tr-TR" sz="8600" b="1" dirty="0">
                <a:solidFill>
                  <a:srgbClr val="00B050"/>
                </a:solidFill>
              </a:rPr>
              <a:t>’ olarak bilinen Farabi, bir generalin oğlu idi. İlk öğrenimini </a:t>
            </a:r>
            <a:r>
              <a:rPr lang="tr-TR" sz="8600" b="1" dirty="0" err="1">
                <a:solidFill>
                  <a:srgbClr val="00B050"/>
                </a:solidFill>
              </a:rPr>
              <a:t>Farab</a:t>
            </a:r>
            <a:r>
              <a:rPr lang="tr-TR" sz="8600" b="1" dirty="0">
                <a:solidFill>
                  <a:srgbClr val="00B050"/>
                </a:solidFill>
              </a:rPr>
              <a:t> ve Buhara’da tamamladı, fakat daha sonra, yüksek öğrenim için uzun bir süre yani 901- 942 arasında okuduğu ve çalıştığı </a:t>
            </a:r>
            <a:r>
              <a:rPr lang="tr-TR" sz="8600" b="1" dirty="0" smtClean="0">
                <a:solidFill>
                  <a:srgbClr val="00B050"/>
                </a:solidFill>
              </a:rPr>
              <a:t>Bağda ta gitti.</a:t>
            </a:r>
            <a:endParaRPr lang="tr-TR" sz="8600" b="1" dirty="0">
              <a:solidFill>
                <a:srgbClr val="00B050"/>
              </a:solidFill>
            </a:endParaRPr>
          </a:p>
          <a:p>
            <a:endParaRPr lang="tr-TR" dirty="0"/>
          </a:p>
        </p:txBody>
      </p:sp>
    </p:spTree>
    <p:extLst>
      <p:ext uri="{BB962C8B-B14F-4D97-AF65-F5344CB8AC3E}">
        <p14:creationId xmlns:p14="http://schemas.microsoft.com/office/powerpoint/2010/main" xmlns="" val="176155206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67544" y="332656"/>
            <a:ext cx="8208912" cy="6192688"/>
          </a:xfrm>
        </p:spPr>
        <p:txBody>
          <a:bodyPr>
            <a:normAutofit/>
          </a:bodyPr>
          <a:lstStyle/>
          <a:p>
            <a:r>
              <a:rPr lang="tr-TR" sz="4000" dirty="0"/>
              <a:t>Bu süre boyunca, ilim ve teknolojinin bir çok dalında olduğu gibi bir kaç dil üzerinde de ustalık kazandı. Altı Abbasi </a:t>
            </a:r>
            <a:r>
              <a:rPr lang="tr-TR" sz="4000" dirty="0" err="1"/>
              <a:t>Halifesi’nin</a:t>
            </a:r>
            <a:r>
              <a:rPr lang="tr-TR" sz="4000" dirty="0"/>
              <a:t> hükümdarlığı boyunca yaşadı. </a:t>
            </a:r>
            <a:r>
              <a:rPr lang="tr-TR" sz="4000" b="1" dirty="0">
                <a:hlinkClick r:id="rId2"/>
              </a:rPr>
              <a:t>Bir filozof ve bilim adamı olarak, çeşitli ilim dallarında büyük ustalık kazandı ve farklı dillerde bir uzman olarak aktarıldı.</a:t>
            </a:r>
            <a:endParaRPr lang="tr-TR" sz="4000" dirty="0"/>
          </a:p>
        </p:txBody>
      </p:sp>
    </p:spTree>
    <p:extLst>
      <p:ext uri="{BB962C8B-B14F-4D97-AF65-F5344CB8AC3E}">
        <p14:creationId xmlns:p14="http://schemas.microsoft.com/office/powerpoint/2010/main" xmlns="" val="1464411389"/>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67544" y="404664"/>
            <a:ext cx="7920880" cy="5904656"/>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a:t>
            </a:r>
            <a:r>
              <a:rPr lang="tr-T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arabi </a:t>
            </a:r>
            <a:r>
              <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bir çok uzak ülkeyi gezdi ve bir süre Şam’da ve Mısır’da çalıştı, fakat Halep’te </a:t>
            </a:r>
            <a:r>
              <a:rPr lang="tr-TR"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Seyfü’d</a:t>
            </a:r>
            <a:r>
              <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tr-TR"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Devle’nin</a:t>
            </a:r>
            <a:r>
              <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sarayını ziyaret edinceye kadar tekrar tekrar Bağdat’a geri geldi. Kralın sadık danışmanlarından biri olmuştur ve ününün uzak ve geniş bir biçimde yayılması burada Halep’te olmuştur. İlk yıllarında, bir Kadı (Hakim) idi, fakat sonradan meslek olarak öğretmenliği seçti. Kariyeri boyunca, büyük zorluklara katlandı ve bir keresinde bir bahçenin bakıcısı bile oldu. HS. 339 / İS. 950′de 80 yaşındayken Şam’da </a:t>
            </a:r>
            <a:r>
              <a:rPr lang="tr-T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bekar olarak öldü.</a:t>
            </a:r>
            <a:endPar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xmlns="" val="259782833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67544" y="337054"/>
            <a:ext cx="8280920" cy="6188289"/>
          </a:xfrm>
        </p:spPr>
      </p:pic>
    </p:spTree>
    <p:extLst>
      <p:ext uri="{BB962C8B-B14F-4D97-AF65-F5344CB8AC3E}">
        <p14:creationId xmlns:p14="http://schemas.microsoft.com/office/powerpoint/2010/main" xmlns="" val="428019509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67544" y="332656"/>
            <a:ext cx="8257203" cy="6192687"/>
          </a:xfrm>
        </p:spPr>
      </p:pic>
    </p:spTree>
    <p:extLst>
      <p:ext uri="{BB962C8B-B14F-4D97-AF65-F5344CB8AC3E}">
        <p14:creationId xmlns:p14="http://schemas.microsoft.com/office/powerpoint/2010/main" xmlns="" val="132163398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67545" y="332656"/>
            <a:ext cx="8228966" cy="6192688"/>
          </a:xfrm>
        </p:spPr>
      </p:pic>
    </p:spTree>
    <p:extLst>
      <p:ext uri="{BB962C8B-B14F-4D97-AF65-F5344CB8AC3E}">
        <p14:creationId xmlns:p14="http://schemas.microsoft.com/office/powerpoint/2010/main" xmlns="" val="2912888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tr-TR" b="1" cap="all"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rPr>
              <a:t>             Bilgiler</a:t>
            </a:r>
            <a:endParaRPr lang="tr-TR" b="1" cap="all" dirty="0">
              <a:ln/>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İçerik Yer Tutucusu 2"/>
          <p:cNvSpPr>
            <a:spLocks noGrp="1"/>
          </p:cNvSpPr>
          <p:nvPr>
            <p:ph idx="1"/>
          </p:nvPr>
        </p:nvSpPr>
        <p:spPr/>
        <p:txBody>
          <a:bodyPr>
            <a:normAutofit fontScale="62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Farabi, fen bilimine, felsefeye, mantığa, sosyolojiye, tıbba, matematiğe ve müziğe epeyce katkıda bulunmuştur. Başlıca katkıları felsefeye, mantığa ve sosyolojiye olmuş gibi görülmektedir ve, elbette, bir </a:t>
            </a:r>
            <a:r>
              <a:rPr lang="tr-TR"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Ansiklopedici</a:t>
            </a:r>
            <a:r>
              <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olarak da göze çarpmaktadır. Bir filozof olarak, </a:t>
            </a:r>
            <a:r>
              <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hlinkClick r:id="rId2"/>
              </a:rPr>
              <a:t>Platon</a:t>
            </a:r>
            <a:r>
              <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ve Aristo felsefesini İslam felsefesi ile bağdaştırmaya çalışan bir </a:t>
            </a:r>
            <a:r>
              <a:rPr lang="tr-TR"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Yeniplatoncu</a:t>
            </a:r>
            <a:r>
              <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tr-TR"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Neoplatonist</a:t>
            </a:r>
            <a:r>
              <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olarak sınıflandırılabilir ve onun orijinal katkılarını kapsayan birkaç diğer konudaki çok sayıda kitabına ek olarak Aristo’nun fiziği, meteorolojisi, mantığı, vb. üzerine bazı zengin açıklamalar yazmıştır. İslam felsefe geleneğinde, ‘ilk öğretmen’ olarak bilinen </a:t>
            </a:r>
            <a:r>
              <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hlinkClick r:id="rId3"/>
              </a:rPr>
              <a:t>Aristoteles’ten sonra ‘İkinci Öğretmen’ (el-</a:t>
            </a:r>
            <a:r>
              <a:rPr lang="tr-TR"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hlinkClick r:id="rId3"/>
              </a:rPr>
              <a:t>muallimü’s</a:t>
            </a:r>
            <a:r>
              <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hlinkClick r:id="rId3"/>
              </a:rPr>
              <a:t>-</a:t>
            </a:r>
            <a:r>
              <a:rPr lang="tr-TR"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hlinkClick r:id="rId3"/>
              </a:rPr>
              <a:t>sani</a:t>
            </a:r>
            <a:r>
              <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hlinkClick r:id="rId3"/>
              </a:rPr>
              <a:t>) olarak anılır.</a:t>
            </a:r>
            <a:r>
              <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Farabi’nin önemli katkılarından biri de mantık çalışmasını iki kategoriye, yani, Tahayyül (fikir) ve </a:t>
            </a:r>
            <a:r>
              <a:rPr lang="tr-TR"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Subut</a:t>
            </a:r>
            <a:r>
              <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(ispat), bölerek kolaylaştırması idi.</a:t>
            </a:r>
          </a:p>
        </p:txBody>
      </p:sp>
    </p:spTree>
    <p:extLst>
      <p:ext uri="{BB962C8B-B14F-4D97-AF65-F5344CB8AC3E}">
        <p14:creationId xmlns:p14="http://schemas.microsoft.com/office/powerpoint/2010/main" xmlns="" val="2809095138"/>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79512" y="332656"/>
            <a:ext cx="8352928" cy="6229773"/>
          </a:xfrm>
        </p:spPr>
      </p:pic>
    </p:spTree>
    <p:extLst>
      <p:ext uri="{BB962C8B-B14F-4D97-AF65-F5344CB8AC3E}">
        <p14:creationId xmlns:p14="http://schemas.microsoft.com/office/powerpoint/2010/main" xmlns="" val="1695438202"/>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184</TotalTime>
  <Words>385</Words>
  <Application>Microsoft Office PowerPoint</Application>
  <PresentationFormat>Ekran Gösterisi (4:3)</PresentationFormat>
  <Paragraphs>19</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Austin</vt:lpstr>
      <vt:lpstr>                       FARABİ</vt:lpstr>
      <vt:lpstr>           FARABİ HAYATI</vt:lpstr>
      <vt:lpstr>Slayt 3</vt:lpstr>
      <vt:lpstr>Slayt 4</vt:lpstr>
      <vt:lpstr>Slayt 5</vt:lpstr>
      <vt:lpstr>Slayt 6</vt:lpstr>
      <vt:lpstr>Slayt 7</vt:lpstr>
      <vt:lpstr>             Bilgiler</vt:lpstr>
      <vt:lpstr>Slayt 9</vt:lpstr>
      <vt:lpstr>Slayt 10</vt:lpstr>
      <vt:lpstr>Slayt 11</vt:lpstr>
      <vt:lpstr>Slayt 12</vt:lpstr>
      <vt:lpstr>Slayt 13</vt:lpstr>
      <vt:lpstr>Slayt 14</vt:lpstr>
      <vt:lpstr>Slayt 15</vt:lpstr>
      <vt:lpstr>Slayt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FARABİ</dc:title>
  <dc:creator>Windows User</dc:creator>
  <cp:lastModifiedBy>hp</cp:lastModifiedBy>
  <cp:revision>11</cp:revision>
  <dcterms:created xsi:type="dcterms:W3CDTF">2016-12-17T12:40:38Z</dcterms:created>
  <dcterms:modified xsi:type="dcterms:W3CDTF">2016-12-21T06:36:11Z</dcterms:modified>
</cp:coreProperties>
</file>